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Raleway Bold" charset="1" panose="020B0803030101060003"/>
      <p:regular r:id="rId20"/>
    </p:embeddedFont>
    <p:embeddedFont>
      <p:font typeface="Raleway" charset="1" panose="020B0503030101060003"/>
      <p:regular r:id="rId21"/>
    </p:embeddedFont>
    <p:embeddedFont>
      <p:font typeface="Fredoka" charset="1" panose="02000000000000000000"/>
      <p:regular r:id="rId22"/>
    </p:embeddedFont>
    <p:embeddedFont>
      <p:font typeface="Noto Sans T Chinese" charset="1" panose="020B05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sv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https://data.gov.tw/dataset/167905" TargetMode="External" Type="http://schemas.openxmlformats.org/officeDocument/2006/relationships/hyperlink"/></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1028700" y="1028700"/>
            <a:ext cx="16230600" cy="8229600"/>
            <a:chOff x="0" y="0"/>
            <a:chExt cx="5274950" cy="2674622"/>
          </a:xfrm>
        </p:grpSpPr>
        <p:sp>
          <p:nvSpPr>
            <p:cNvPr name="Freeform 6" id="6"/>
            <p:cNvSpPr/>
            <p:nvPr/>
          </p:nvSpPr>
          <p:spPr>
            <a:xfrm flipH="false" flipV="false" rot="0">
              <a:off x="0" y="0"/>
              <a:ext cx="5274950" cy="2674622"/>
            </a:xfrm>
            <a:custGeom>
              <a:avLst/>
              <a:gdLst/>
              <a:ahLst/>
              <a:cxnLst/>
              <a:rect r="r" b="b" t="t" l="l"/>
              <a:pathLst>
                <a:path h="2674622" w="5274950">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5274950"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382336" y="4497921"/>
            <a:ext cx="4362220" cy="6254078"/>
          </a:xfrm>
          <a:custGeom>
            <a:avLst/>
            <a:gdLst/>
            <a:ahLst/>
            <a:cxnLst/>
            <a:rect r="r" b="b" t="t" l="l"/>
            <a:pathLst>
              <a:path h="6254078" w="4362220">
                <a:moveTo>
                  <a:pt x="0" y="0"/>
                </a:moveTo>
                <a:lnTo>
                  <a:pt x="4362220" y="0"/>
                </a:lnTo>
                <a:lnTo>
                  <a:pt x="4362220" y="6254078"/>
                </a:lnTo>
                <a:lnTo>
                  <a:pt x="0" y="62540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7634622" y="7558285"/>
            <a:ext cx="8187540" cy="1109345"/>
          </a:xfrm>
          <a:prstGeom prst="rect">
            <a:avLst/>
          </a:prstGeom>
        </p:spPr>
        <p:txBody>
          <a:bodyPr anchor="t" rtlCol="false" tIns="0" lIns="0" bIns="0" rIns="0">
            <a:spAutoFit/>
          </a:bodyPr>
          <a:lstStyle/>
          <a:p>
            <a:pPr algn="r">
              <a:lnSpc>
                <a:spcPts val="4480"/>
              </a:lnSpc>
            </a:pPr>
            <a:r>
              <a:rPr lang="en-US" sz="3200" b="true">
                <a:solidFill>
                  <a:srgbClr val="000000"/>
                </a:solidFill>
                <a:latin typeface="Raleway Bold"/>
                <a:ea typeface="Raleway Bold"/>
                <a:cs typeface="Raleway Bold"/>
                <a:sym typeface="Raleway Bold"/>
              </a:rPr>
              <a:t>E94114023工科系115</a:t>
            </a:r>
          </a:p>
          <a:p>
            <a:pPr algn="r">
              <a:lnSpc>
                <a:spcPts val="4480"/>
              </a:lnSpc>
              <a:spcBef>
                <a:spcPct val="0"/>
              </a:spcBef>
            </a:pPr>
            <a:r>
              <a:rPr lang="en-US" sz="3200">
                <a:solidFill>
                  <a:srgbClr val="000000"/>
                </a:solidFill>
                <a:latin typeface="Raleway"/>
                <a:ea typeface="Raleway"/>
                <a:cs typeface="Raleway"/>
                <a:sym typeface="Raleway"/>
              </a:rPr>
              <a:t>鐘俐欣</a:t>
            </a:r>
          </a:p>
        </p:txBody>
      </p:sp>
      <p:sp>
        <p:nvSpPr>
          <p:cNvPr name="TextBox 10" id="10"/>
          <p:cNvSpPr txBox="true"/>
          <p:nvPr/>
        </p:nvSpPr>
        <p:spPr>
          <a:xfrm rot="0">
            <a:off x="3563446" y="2799296"/>
            <a:ext cx="12390140" cy="1698626"/>
          </a:xfrm>
          <a:prstGeom prst="rect">
            <a:avLst/>
          </a:prstGeom>
        </p:spPr>
        <p:txBody>
          <a:bodyPr anchor="t" rtlCol="false" tIns="0" lIns="0" bIns="0" rIns="0">
            <a:spAutoFit/>
          </a:bodyPr>
          <a:lstStyle/>
          <a:p>
            <a:pPr algn="r">
              <a:lnSpc>
                <a:spcPts val="13999"/>
              </a:lnSpc>
            </a:pPr>
            <a:r>
              <a:rPr lang="en-US" sz="9999">
                <a:solidFill>
                  <a:srgbClr val="000000"/>
                </a:solidFill>
                <a:latin typeface="Fredoka"/>
                <a:ea typeface="Fredoka"/>
                <a:cs typeface="Fredoka"/>
                <a:sym typeface="Fredoka"/>
              </a:rPr>
              <a:t>專題-台灣事故地圖</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772260" y="1028829"/>
            <a:ext cx="16230600" cy="8229600"/>
            <a:chOff x="0" y="0"/>
            <a:chExt cx="5274950" cy="2674622"/>
          </a:xfrm>
        </p:grpSpPr>
        <p:sp>
          <p:nvSpPr>
            <p:cNvPr name="Freeform 6" id="6"/>
            <p:cNvSpPr/>
            <p:nvPr/>
          </p:nvSpPr>
          <p:spPr>
            <a:xfrm flipH="false" flipV="false" rot="0">
              <a:off x="0" y="0"/>
              <a:ext cx="5274950" cy="2674622"/>
            </a:xfrm>
            <a:custGeom>
              <a:avLst/>
              <a:gdLst/>
              <a:ahLst/>
              <a:cxnLst/>
              <a:rect r="r" b="b" t="t" l="l"/>
              <a:pathLst>
                <a:path h="2674622" w="5274950">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5274950"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382692" y="2985981"/>
            <a:ext cx="10173971" cy="6952618"/>
          </a:xfrm>
          <a:custGeom>
            <a:avLst/>
            <a:gdLst/>
            <a:ahLst/>
            <a:cxnLst/>
            <a:rect r="r" b="b" t="t" l="l"/>
            <a:pathLst>
              <a:path h="6952618" w="10173971">
                <a:moveTo>
                  <a:pt x="0" y="0"/>
                </a:moveTo>
                <a:lnTo>
                  <a:pt x="10173971" y="0"/>
                </a:lnTo>
                <a:lnTo>
                  <a:pt x="10173971" y="6952619"/>
                </a:lnTo>
                <a:lnTo>
                  <a:pt x="0" y="6952619"/>
                </a:lnTo>
                <a:lnTo>
                  <a:pt x="0" y="0"/>
                </a:lnTo>
                <a:close/>
              </a:path>
            </a:pathLst>
          </a:custGeom>
          <a:blipFill>
            <a:blip r:embed="rId4"/>
            <a:stretch>
              <a:fillRect l="0" t="0" r="0" b="0"/>
            </a:stretch>
          </a:blipFill>
        </p:spPr>
      </p:sp>
      <p:sp>
        <p:nvSpPr>
          <p:cNvPr name="Freeform 9" id="9"/>
          <p:cNvSpPr/>
          <p:nvPr/>
        </p:nvSpPr>
        <p:spPr>
          <a:xfrm flipH="true" flipV="false" rot="-4342151">
            <a:off x="5456661" y="612084"/>
            <a:ext cx="4294383" cy="4114800"/>
          </a:xfrm>
          <a:custGeom>
            <a:avLst/>
            <a:gdLst/>
            <a:ahLst/>
            <a:cxnLst/>
            <a:rect r="r" b="b" t="t" l="l"/>
            <a:pathLst>
              <a:path h="4114800" w="4294383">
                <a:moveTo>
                  <a:pt x="4294383" y="0"/>
                </a:moveTo>
                <a:lnTo>
                  <a:pt x="0" y="0"/>
                </a:lnTo>
                <a:lnTo>
                  <a:pt x="0" y="4114800"/>
                </a:lnTo>
                <a:lnTo>
                  <a:pt x="4294383" y="4114800"/>
                </a:lnTo>
                <a:lnTo>
                  <a:pt x="4294383"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3683790" y="1383400"/>
            <a:ext cx="13898748"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呈現結果</a:t>
            </a:r>
          </a:p>
        </p:txBody>
      </p:sp>
      <p:sp>
        <p:nvSpPr>
          <p:cNvPr name="TextBox 11" id="11"/>
          <p:cNvSpPr txBox="true"/>
          <p:nvPr/>
        </p:nvSpPr>
        <p:spPr>
          <a:xfrm rot="0">
            <a:off x="9139237" y="1496155"/>
            <a:ext cx="7858860" cy="4271011"/>
          </a:xfrm>
          <a:prstGeom prst="rect">
            <a:avLst/>
          </a:prstGeom>
        </p:spPr>
        <p:txBody>
          <a:bodyPr anchor="t" rtlCol="false" tIns="0" lIns="0" bIns="0" rIns="0">
            <a:spAutoFit/>
          </a:bodyPr>
          <a:lstStyle/>
          <a:p>
            <a:pPr algn="l" marL="777238" indent="-388619" lvl="1">
              <a:lnSpc>
                <a:spcPts val="6839"/>
              </a:lnSpc>
              <a:buAutoNum type="arabicPeriod" startAt="1"/>
            </a:pPr>
            <a:r>
              <a:rPr lang="en-US" sz="3599">
                <a:solidFill>
                  <a:srgbClr val="000000"/>
                </a:solidFill>
                <a:latin typeface="Raleway"/>
                <a:ea typeface="Raleway"/>
                <a:cs typeface="Raleway"/>
                <a:sym typeface="Raleway"/>
              </a:rPr>
              <a:t>地圖能夠看見事件分布位置與類型</a:t>
            </a:r>
          </a:p>
          <a:p>
            <a:pPr algn="l" marL="777238" indent="-388619" lvl="1">
              <a:lnSpc>
                <a:spcPts val="6839"/>
              </a:lnSpc>
              <a:buAutoNum type="arabicPeriod" startAt="1"/>
            </a:pPr>
            <a:r>
              <a:rPr lang="en-US" sz="3599">
                <a:solidFill>
                  <a:srgbClr val="000000"/>
                </a:solidFill>
                <a:latin typeface="Raleway"/>
                <a:ea typeface="Raleway"/>
                <a:cs typeface="Raleway"/>
                <a:sym typeface="Raleway"/>
              </a:rPr>
              <a:t>縣市的彈出式圖表顯示肇事原因的比例，讓使用者理解各區最常發生的事故原因同事看到各個事件的分布位置</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772260" y="1028829"/>
            <a:ext cx="16230600" cy="8229600"/>
            <a:chOff x="0" y="0"/>
            <a:chExt cx="5274950" cy="2674622"/>
          </a:xfrm>
        </p:grpSpPr>
        <p:sp>
          <p:nvSpPr>
            <p:cNvPr name="Freeform 6" id="6"/>
            <p:cNvSpPr/>
            <p:nvPr/>
          </p:nvSpPr>
          <p:spPr>
            <a:xfrm flipH="false" flipV="false" rot="0">
              <a:off x="0" y="0"/>
              <a:ext cx="5274950" cy="2674622"/>
            </a:xfrm>
            <a:custGeom>
              <a:avLst/>
              <a:gdLst/>
              <a:ahLst/>
              <a:cxnLst/>
              <a:rect r="r" b="b" t="t" l="l"/>
              <a:pathLst>
                <a:path h="2674622" w="5274950">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5274950"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3469568" y="5389880"/>
            <a:ext cx="2651700" cy="3292179"/>
          </a:xfrm>
          <a:custGeom>
            <a:avLst/>
            <a:gdLst/>
            <a:ahLst/>
            <a:cxnLst/>
            <a:rect r="r" b="b" t="t" l="l"/>
            <a:pathLst>
              <a:path h="3292179" w="2651700">
                <a:moveTo>
                  <a:pt x="0" y="0"/>
                </a:moveTo>
                <a:lnTo>
                  <a:pt x="2651700" y="0"/>
                </a:lnTo>
                <a:lnTo>
                  <a:pt x="2651700" y="3292179"/>
                </a:lnTo>
                <a:lnTo>
                  <a:pt x="0" y="329217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945477" y="1432621"/>
            <a:ext cx="13898748"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需改進的地方</a:t>
            </a:r>
          </a:p>
        </p:txBody>
      </p:sp>
      <p:sp>
        <p:nvSpPr>
          <p:cNvPr name="TextBox 10" id="10"/>
          <p:cNvSpPr txBox="true"/>
          <p:nvPr/>
        </p:nvSpPr>
        <p:spPr>
          <a:xfrm rot="0">
            <a:off x="1418992" y="2594609"/>
            <a:ext cx="11659201" cy="6663691"/>
          </a:xfrm>
          <a:prstGeom prst="rect">
            <a:avLst/>
          </a:prstGeom>
        </p:spPr>
        <p:txBody>
          <a:bodyPr anchor="t" rtlCol="false" tIns="0" lIns="0" bIns="0" rIns="0">
            <a:spAutoFit/>
          </a:bodyPr>
          <a:lstStyle/>
          <a:p>
            <a:pPr algn="l">
              <a:lnSpc>
                <a:spcPts val="8999"/>
              </a:lnSpc>
            </a:pPr>
            <a:r>
              <a:rPr lang="en-US" sz="3599">
                <a:solidFill>
                  <a:srgbClr val="000000"/>
                </a:solidFill>
                <a:latin typeface="Raleway"/>
                <a:ea typeface="Raleway"/>
                <a:cs typeface="Raleway"/>
                <a:sym typeface="Raleway"/>
              </a:rPr>
              <a:t>1.有些資料紀錄的經緯度數值和地址不一致</a:t>
            </a:r>
          </a:p>
          <a:p>
            <a:pPr algn="l">
              <a:lnSpc>
                <a:spcPts val="8999"/>
              </a:lnSpc>
            </a:pPr>
            <a:r>
              <a:rPr lang="en-US" sz="3599">
                <a:solidFill>
                  <a:srgbClr val="E74C3C"/>
                </a:solidFill>
                <a:latin typeface="Raleway"/>
                <a:ea typeface="Raleway"/>
                <a:cs typeface="Raleway"/>
                <a:sym typeface="Raleway"/>
              </a:rPr>
              <a:t>-&gt;整理資料的時候利用程式比對不一致的資料並去除</a:t>
            </a:r>
          </a:p>
          <a:p>
            <a:pPr algn="l">
              <a:lnSpc>
                <a:spcPts val="8999"/>
              </a:lnSpc>
            </a:pPr>
            <a:r>
              <a:rPr lang="en-US" sz="3599">
                <a:solidFill>
                  <a:srgbClr val="E74C3C"/>
                </a:solidFill>
                <a:latin typeface="Raleway"/>
                <a:ea typeface="Raleway"/>
                <a:cs typeface="Raleway"/>
                <a:sym typeface="Raleway"/>
              </a:rPr>
              <a:t>-&gt;geopy將地址轉換成經緯度</a:t>
            </a:r>
          </a:p>
          <a:p>
            <a:pPr algn="l">
              <a:lnSpc>
                <a:spcPts val="8999"/>
              </a:lnSpc>
            </a:pPr>
            <a:r>
              <a:rPr lang="en-US" sz="3599">
                <a:solidFill>
                  <a:srgbClr val="000000"/>
                </a:solidFill>
                <a:latin typeface="Raleway"/>
                <a:ea typeface="Raleway"/>
                <a:cs typeface="Raleway"/>
                <a:sym typeface="Raleway"/>
              </a:rPr>
              <a:t>2.</a:t>
            </a:r>
            <a:r>
              <a:rPr lang="en-US" sz="3599">
                <a:solidFill>
                  <a:srgbClr val="000000"/>
                </a:solidFill>
                <a:latin typeface="Raleway"/>
                <a:ea typeface="Raleway"/>
                <a:cs typeface="Raleway"/>
                <a:sym typeface="Raleway"/>
              </a:rPr>
              <a:t>資料點在地圖上點太過密集導致不方便看</a:t>
            </a:r>
          </a:p>
          <a:p>
            <a:pPr algn="l">
              <a:lnSpc>
                <a:spcPts val="8999"/>
              </a:lnSpc>
            </a:pPr>
            <a:r>
              <a:rPr lang="en-US" sz="3599">
                <a:solidFill>
                  <a:srgbClr val="E74C3C"/>
                </a:solidFill>
                <a:latin typeface="Raleway"/>
                <a:ea typeface="Raleway"/>
                <a:cs typeface="Raleway"/>
                <a:sym typeface="Raleway"/>
              </a:rPr>
              <a:t>-&gt;利用經緯度劃分區域，計算事件次數與肇因發生頻率，再放到圖上</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19332" y="-309601"/>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772260" y="1028829"/>
            <a:ext cx="16230600" cy="8229600"/>
            <a:chOff x="0" y="0"/>
            <a:chExt cx="5274950" cy="2674622"/>
          </a:xfrm>
        </p:grpSpPr>
        <p:sp>
          <p:nvSpPr>
            <p:cNvPr name="Freeform 6" id="6"/>
            <p:cNvSpPr/>
            <p:nvPr/>
          </p:nvSpPr>
          <p:spPr>
            <a:xfrm flipH="false" flipV="false" rot="0">
              <a:off x="0" y="0"/>
              <a:ext cx="5274950" cy="2674622"/>
            </a:xfrm>
            <a:custGeom>
              <a:avLst/>
              <a:gdLst/>
              <a:ahLst/>
              <a:cxnLst/>
              <a:rect r="r" b="b" t="t" l="l"/>
              <a:pathLst>
                <a:path h="2674622" w="5274950">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5274950"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3837496" y="1166627"/>
            <a:ext cx="3165364" cy="3000592"/>
          </a:xfrm>
          <a:custGeom>
            <a:avLst/>
            <a:gdLst/>
            <a:ahLst/>
            <a:cxnLst/>
            <a:rect r="r" b="b" t="t" l="l"/>
            <a:pathLst>
              <a:path h="3000592" w="3165364">
                <a:moveTo>
                  <a:pt x="0" y="0"/>
                </a:moveTo>
                <a:lnTo>
                  <a:pt x="3165364" y="0"/>
                </a:lnTo>
                <a:lnTo>
                  <a:pt x="3165364" y="3000592"/>
                </a:lnTo>
                <a:lnTo>
                  <a:pt x="0" y="30005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4206076" y="5764490"/>
            <a:ext cx="2651700" cy="3292179"/>
          </a:xfrm>
          <a:custGeom>
            <a:avLst/>
            <a:gdLst/>
            <a:ahLst/>
            <a:cxnLst/>
            <a:rect r="r" b="b" t="t" l="l"/>
            <a:pathLst>
              <a:path h="3292179" w="2651700">
                <a:moveTo>
                  <a:pt x="0" y="0"/>
                </a:moveTo>
                <a:lnTo>
                  <a:pt x="2651701" y="0"/>
                </a:lnTo>
                <a:lnTo>
                  <a:pt x="2651701" y="3292179"/>
                </a:lnTo>
                <a:lnTo>
                  <a:pt x="0" y="32921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3043919" y="1555673"/>
            <a:ext cx="13898748"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之後的規畫</a:t>
            </a:r>
          </a:p>
        </p:txBody>
      </p:sp>
      <p:sp>
        <p:nvSpPr>
          <p:cNvPr name="TextBox 11" id="11"/>
          <p:cNvSpPr txBox="true"/>
          <p:nvPr/>
        </p:nvSpPr>
        <p:spPr>
          <a:xfrm rot="0">
            <a:off x="1028700" y="2770782"/>
            <a:ext cx="13898748" cy="5530216"/>
          </a:xfrm>
          <a:prstGeom prst="rect">
            <a:avLst/>
          </a:prstGeom>
        </p:spPr>
        <p:txBody>
          <a:bodyPr anchor="t" rtlCol="false" tIns="0" lIns="0" bIns="0" rIns="0">
            <a:spAutoFit/>
          </a:bodyPr>
          <a:lstStyle/>
          <a:p>
            <a:pPr algn="l" marL="777238" indent="-388619" lvl="1">
              <a:lnSpc>
                <a:spcPts val="8999"/>
              </a:lnSpc>
              <a:buAutoNum type="arabicPeriod" startAt="1"/>
            </a:pPr>
            <a:r>
              <a:rPr lang="en-US" sz="3599">
                <a:solidFill>
                  <a:srgbClr val="000000"/>
                </a:solidFill>
                <a:latin typeface="Raleway"/>
                <a:ea typeface="Raleway"/>
                <a:cs typeface="Raleway"/>
                <a:sym typeface="Raleway"/>
              </a:rPr>
              <a:t>使用程式自己抓取資料並整理到地圖內</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定位使用者所在的位置，提醒使用者附近有沒有經常發生危險，並以分析出的最危險肇事原因提醒使用者</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使用android studio撰寫app、mysql為資料庫儲存事故資料</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整合成能以使用者位置提醒附近容不容易發生交通事故的app</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19332" y="-309601"/>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772260" y="1028829"/>
            <a:ext cx="16230600" cy="8229600"/>
            <a:chOff x="0" y="0"/>
            <a:chExt cx="5274950" cy="2674622"/>
          </a:xfrm>
        </p:grpSpPr>
        <p:sp>
          <p:nvSpPr>
            <p:cNvPr name="Freeform 6" id="6"/>
            <p:cNvSpPr/>
            <p:nvPr/>
          </p:nvSpPr>
          <p:spPr>
            <a:xfrm flipH="false" flipV="false" rot="0">
              <a:off x="0" y="0"/>
              <a:ext cx="5274950" cy="2674622"/>
            </a:xfrm>
            <a:custGeom>
              <a:avLst/>
              <a:gdLst/>
              <a:ahLst/>
              <a:cxnLst/>
              <a:rect r="r" b="b" t="t" l="l"/>
              <a:pathLst>
                <a:path h="2674622" w="5274950">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5274950"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3837496" y="1166627"/>
            <a:ext cx="3165364" cy="3000592"/>
          </a:xfrm>
          <a:custGeom>
            <a:avLst/>
            <a:gdLst/>
            <a:ahLst/>
            <a:cxnLst/>
            <a:rect r="r" b="b" t="t" l="l"/>
            <a:pathLst>
              <a:path h="3000592" w="3165364">
                <a:moveTo>
                  <a:pt x="0" y="0"/>
                </a:moveTo>
                <a:lnTo>
                  <a:pt x="3165364" y="0"/>
                </a:lnTo>
                <a:lnTo>
                  <a:pt x="3165364" y="3000592"/>
                </a:lnTo>
                <a:lnTo>
                  <a:pt x="0" y="30005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4206076" y="5764490"/>
            <a:ext cx="2651700" cy="3292179"/>
          </a:xfrm>
          <a:custGeom>
            <a:avLst/>
            <a:gdLst/>
            <a:ahLst/>
            <a:cxnLst/>
            <a:rect r="r" b="b" t="t" l="l"/>
            <a:pathLst>
              <a:path h="3292179" w="2651700">
                <a:moveTo>
                  <a:pt x="0" y="0"/>
                </a:moveTo>
                <a:lnTo>
                  <a:pt x="2651701" y="0"/>
                </a:lnTo>
                <a:lnTo>
                  <a:pt x="2651701" y="3292179"/>
                </a:lnTo>
                <a:lnTo>
                  <a:pt x="0" y="32921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3043919" y="1555673"/>
            <a:ext cx="13898748"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進度</a:t>
            </a:r>
          </a:p>
        </p:txBody>
      </p:sp>
      <p:sp>
        <p:nvSpPr>
          <p:cNvPr name="TextBox 11" id="11"/>
          <p:cNvSpPr txBox="true"/>
          <p:nvPr/>
        </p:nvSpPr>
        <p:spPr>
          <a:xfrm rot="0">
            <a:off x="1028700" y="2770782"/>
            <a:ext cx="13898748" cy="3263266"/>
          </a:xfrm>
          <a:prstGeom prst="rect">
            <a:avLst/>
          </a:prstGeom>
        </p:spPr>
        <p:txBody>
          <a:bodyPr anchor="t" rtlCol="false" tIns="0" lIns="0" bIns="0" rIns="0">
            <a:spAutoFit/>
          </a:bodyPr>
          <a:lstStyle/>
          <a:p>
            <a:pPr algn="l" marL="777238" indent="-388619" lvl="1">
              <a:lnSpc>
                <a:spcPts val="8999"/>
              </a:lnSpc>
              <a:buAutoNum type="arabicPeriod" startAt="1"/>
            </a:pPr>
            <a:r>
              <a:rPr lang="en-US" sz="3599">
                <a:solidFill>
                  <a:srgbClr val="000000"/>
                </a:solidFill>
                <a:latin typeface="Raleway"/>
                <a:ea typeface="Raleway"/>
                <a:cs typeface="Raleway"/>
                <a:sym typeface="Raleway"/>
              </a:rPr>
              <a:t>確定所需要資料以及整理資料的方法</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以地圖呈現整理好的資料</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研究導航程式的製作</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19332" y="-309601"/>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772260" y="1028829"/>
            <a:ext cx="16230600" cy="8229600"/>
            <a:chOff x="0" y="0"/>
            <a:chExt cx="5274950" cy="2674622"/>
          </a:xfrm>
        </p:grpSpPr>
        <p:sp>
          <p:nvSpPr>
            <p:cNvPr name="Freeform 6" id="6"/>
            <p:cNvSpPr/>
            <p:nvPr/>
          </p:nvSpPr>
          <p:spPr>
            <a:xfrm flipH="false" flipV="false" rot="0">
              <a:off x="0" y="0"/>
              <a:ext cx="5274950" cy="2674622"/>
            </a:xfrm>
            <a:custGeom>
              <a:avLst/>
              <a:gdLst/>
              <a:ahLst/>
              <a:cxnLst/>
              <a:rect r="r" b="b" t="t" l="l"/>
              <a:pathLst>
                <a:path h="2674622" w="5274950">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5274950"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3837496" y="1166627"/>
            <a:ext cx="3165364" cy="3000592"/>
          </a:xfrm>
          <a:custGeom>
            <a:avLst/>
            <a:gdLst/>
            <a:ahLst/>
            <a:cxnLst/>
            <a:rect r="r" b="b" t="t" l="l"/>
            <a:pathLst>
              <a:path h="3000592" w="3165364">
                <a:moveTo>
                  <a:pt x="0" y="0"/>
                </a:moveTo>
                <a:lnTo>
                  <a:pt x="3165364" y="0"/>
                </a:lnTo>
                <a:lnTo>
                  <a:pt x="3165364" y="3000592"/>
                </a:lnTo>
                <a:lnTo>
                  <a:pt x="0" y="30005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4206076" y="5764490"/>
            <a:ext cx="2651700" cy="3292179"/>
          </a:xfrm>
          <a:custGeom>
            <a:avLst/>
            <a:gdLst/>
            <a:ahLst/>
            <a:cxnLst/>
            <a:rect r="r" b="b" t="t" l="l"/>
            <a:pathLst>
              <a:path h="3292179" w="2651700">
                <a:moveTo>
                  <a:pt x="0" y="0"/>
                </a:moveTo>
                <a:lnTo>
                  <a:pt x="2651701" y="0"/>
                </a:lnTo>
                <a:lnTo>
                  <a:pt x="2651701" y="3292179"/>
                </a:lnTo>
                <a:lnTo>
                  <a:pt x="0" y="32921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2902104" y="1555673"/>
            <a:ext cx="13898748"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遇到的困難</a:t>
            </a:r>
          </a:p>
        </p:txBody>
      </p:sp>
      <p:sp>
        <p:nvSpPr>
          <p:cNvPr name="TextBox 11" id="11"/>
          <p:cNvSpPr txBox="true"/>
          <p:nvPr/>
        </p:nvSpPr>
        <p:spPr>
          <a:xfrm rot="0">
            <a:off x="1028700" y="2770782"/>
            <a:ext cx="13898748" cy="2129791"/>
          </a:xfrm>
          <a:prstGeom prst="rect">
            <a:avLst/>
          </a:prstGeom>
        </p:spPr>
        <p:txBody>
          <a:bodyPr anchor="t" rtlCol="false" tIns="0" lIns="0" bIns="0" rIns="0">
            <a:spAutoFit/>
          </a:bodyPr>
          <a:lstStyle/>
          <a:p>
            <a:pPr algn="l" marL="777238" indent="-388619" lvl="1">
              <a:lnSpc>
                <a:spcPts val="8999"/>
              </a:lnSpc>
              <a:buAutoNum type="arabicPeriod" startAt="1"/>
            </a:pPr>
            <a:r>
              <a:rPr lang="en-US" sz="3599">
                <a:solidFill>
                  <a:srgbClr val="000000"/>
                </a:solidFill>
                <a:latin typeface="Raleway"/>
                <a:ea typeface="Raleway"/>
                <a:cs typeface="Raleway"/>
                <a:sym typeface="Raleway"/>
              </a:rPr>
              <a:t>無法做出差異性</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構想太困難</a:t>
            </a:r>
          </a:p>
        </p:txBody>
      </p:sp>
      <p:sp>
        <p:nvSpPr>
          <p:cNvPr name="TextBox 12" id="12"/>
          <p:cNvSpPr txBox="true"/>
          <p:nvPr/>
        </p:nvSpPr>
        <p:spPr>
          <a:xfrm rot="0">
            <a:off x="-2902104" y="5019675"/>
            <a:ext cx="13898748"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解決的方向</a:t>
            </a:r>
          </a:p>
        </p:txBody>
      </p:sp>
      <p:sp>
        <p:nvSpPr>
          <p:cNvPr name="TextBox 13" id="13"/>
          <p:cNvSpPr txBox="true"/>
          <p:nvPr/>
        </p:nvSpPr>
        <p:spPr>
          <a:xfrm rot="0">
            <a:off x="1285140" y="6235700"/>
            <a:ext cx="13898748" cy="2129791"/>
          </a:xfrm>
          <a:prstGeom prst="rect">
            <a:avLst/>
          </a:prstGeom>
        </p:spPr>
        <p:txBody>
          <a:bodyPr anchor="t" rtlCol="false" tIns="0" lIns="0" bIns="0" rIns="0">
            <a:spAutoFit/>
          </a:bodyPr>
          <a:lstStyle/>
          <a:p>
            <a:pPr algn="l" marL="777238" indent="-388619" lvl="1">
              <a:lnSpc>
                <a:spcPts val="8999"/>
              </a:lnSpc>
              <a:buAutoNum type="arabicPeriod" startAt="1"/>
            </a:pPr>
            <a:r>
              <a:rPr lang="en-US" sz="3599">
                <a:solidFill>
                  <a:srgbClr val="000000"/>
                </a:solidFill>
                <a:latin typeface="Raleway"/>
                <a:ea typeface="Raleway"/>
                <a:cs typeface="Raleway"/>
                <a:sym typeface="Raleway"/>
              </a:rPr>
              <a:t>做自己更加熟識的主題，比較能確定方向</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大致方向主題為餅乾在銷售、通路的分析</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19332" y="-309601"/>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772260" y="1028829"/>
            <a:ext cx="16230600" cy="8229600"/>
            <a:chOff x="0" y="0"/>
            <a:chExt cx="5274950" cy="2674622"/>
          </a:xfrm>
        </p:grpSpPr>
        <p:sp>
          <p:nvSpPr>
            <p:cNvPr name="Freeform 6" id="6"/>
            <p:cNvSpPr/>
            <p:nvPr/>
          </p:nvSpPr>
          <p:spPr>
            <a:xfrm flipH="false" flipV="false" rot="0">
              <a:off x="0" y="0"/>
              <a:ext cx="5274950" cy="2674622"/>
            </a:xfrm>
            <a:custGeom>
              <a:avLst/>
              <a:gdLst/>
              <a:ahLst/>
              <a:cxnLst/>
              <a:rect r="r" b="b" t="t" l="l"/>
              <a:pathLst>
                <a:path h="2674622" w="5274950">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5274950"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3837496" y="1166627"/>
            <a:ext cx="3165364" cy="3000592"/>
          </a:xfrm>
          <a:custGeom>
            <a:avLst/>
            <a:gdLst/>
            <a:ahLst/>
            <a:cxnLst/>
            <a:rect r="r" b="b" t="t" l="l"/>
            <a:pathLst>
              <a:path h="3000592" w="3165364">
                <a:moveTo>
                  <a:pt x="0" y="0"/>
                </a:moveTo>
                <a:lnTo>
                  <a:pt x="3165364" y="0"/>
                </a:lnTo>
                <a:lnTo>
                  <a:pt x="3165364" y="3000592"/>
                </a:lnTo>
                <a:lnTo>
                  <a:pt x="0" y="30005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4206076" y="5764490"/>
            <a:ext cx="2651700" cy="3292179"/>
          </a:xfrm>
          <a:custGeom>
            <a:avLst/>
            <a:gdLst/>
            <a:ahLst/>
            <a:cxnLst/>
            <a:rect r="r" b="b" t="t" l="l"/>
            <a:pathLst>
              <a:path h="3292179" w="2651700">
                <a:moveTo>
                  <a:pt x="0" y="0"/>
                </a:moveTo>
                <a:lnTo>
                  <a:pt x="2651701" y="0"/>
                </a:lnTo>
                <a:lnTo>
                  <a:pt x="2651701" y="3292179"/>
                </a:lnTo>
                <a:lnTo>
                  <a:pt x="0" y="32921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3043919" y="1555673"/>
            <a:ext cx="13898748"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修正規畫</a:t>
            </a:r>
          </a:p>
        </p:txBody>
      </p:sp>
      <p:sp>
        <p:nvSpPr>
          <p:cNvPr name="TextBox 11" id="11"/>
          <p:cNvSpPr txBox="true"/>
          <p:nvPr/>
        </p:nvSpPr>
        <p:spPr>
          <a:xfrm rot="0">
            <a:off x="1028700" y="2770782"/>
            <a:ext cx="13898748" cy="4396741"/>
          </a:xfrm>
          <a:prstGeom prst="rect">
            <a:avLst/>
          </a:prstGeom>
        </p:spPr>
        <p:txBody>
          <a:bodyPr anchor="t" rtlCol="false" tIns="0" lIns="0" bIns="0" rIns="0">
            <a:spAutoFit/>
          </a:bodyPr>
          <a:lstStyle/>
          <a:p>
            <a:pPr algn="l">
              <a:lnSpc>
                <a:spcPts val="8999"/>
              </a:lnSpc>
            </a:pPr>
          </a:p>
          <a:p>
            <a:pPr algn="l" marL="777238" indent="-388619" lvl="1">
              <a:lnSpc>
                <a:spcPts val="8999"/>
              </a:lnSpc>
              <a:buAutoNum type="arabicPeriod" startAt="1"/>
            </a:pPr>
            <a:r>
              <a:rPr lang="en-US" sz="3599">
                <a:solidFill>
                  <a:srgbClr val="000000"/>
                </a:solidFill>
                <a:latin typeface="Raleway"/>
                <a:ea typeface="Raleway"/>
                <a:cs typeface="Raleway"/>
                <a:sym typeface="Raleway"/>
              </a:rPr>
              <a:t>以分析出的最危險肇事原因提醒使用者</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查詢自身座標，顯示自身附近最危險路口</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整合成能以使用者位置提醒附近容不容易發生交通事故的app</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1028700" y="1028700"/>
            <a:ext cx="12049493" cy="8229600"/>
            <a:chOff x="0" y="0"/>
            <a:chExt cx="3916088" cy="2674622"/>
          </a:xfrm>
        </p:grpSpPr>
        <p:sp>
          <p:nvSpPr>
            <p:cNvPr name="Freeform 6" id="6"/>
            <p:cNvSpPr/>
            <p:nvPr/>
          </p:nvSpPr>
          <p:spPr>
            <a:xfrm flipH="false" flipV="false" rot="0">
              <a:off x="0" y="0"/>
              <a:ext cx="3916088" cy="2674622"/>
            </a:xfrm>
            <a:custGeom>
              <a:avLst/>
              <a:gdLst/>
              <a:ahLst/>
              <a:cxnLst/>
              <a:rect r="r" b="b" t="t" l="l"/>
              <a:pathLst>
                <a:path h="2674622" w="3916088">
                  <a:moveTo>
                    <a:pt x="32126" y="0"/>
                  </a:moveTo>
                  <a:lnTo>
                    <a:pt x="3883963" y="0"/>
                  </a:lnTo>
                  <a:cubicBezTo>
                    <a:pt x="3901705" y="0"/>
                    <a:pt x="3916088" y="14383"/>
                    <a:pt x="3916088" y="32126"/>
                  </a:cubicBezTo>
                  <a:lnTo>
                    <a:pt x="3916088" y="2642497"/>
                  </a:lnTo>
                  <a:cubicBezTo>
                    <a:pt x="3916088" y="2651017"/>
                    <a:pt x="3912704" y="2659188"/>
                    <a:pt x="3906679" y="2665213"/>
                  </a:cubicBezTo>
                  <a:cubicBezTo>
                    <a:pt x="3900655" y="2671238"/>
                    <a:pt x="3892483" y="2674622"/>
                    <a:pt x="3883963" y="2674622"/>
                  </a:cubicBezTo>
                  <a:lnTo>
                    <a:pt x="32126" y="2674622"/>
                  </a:lnTo>
                  <a:cubicBezTo>
                    <a:pt x="14383" y="2674622"/>
                    <a:pt x="0" y="2660239"/>
                    <a:pt x="0" y="2642497"/>
                  </a:cubicBezTo>
                  <a:lnTo>
                    <a:pt x="0" y="32126"/>
                  </a:lnTo>
                  <a:cubicBezTo>
                    <a:pt x="0" y="23605"/>
                    <a:pt x="3385" y="15434"/>
                    <a:pt x="9409" y="9409"/>
                  </a:cubicBezTo>
                  <a:cubicBezTo>
                    <a:pt x="15434" y="3385"/>
                    <a:pt x="23605" y="0"/>
                    <a:pt x="32126"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3916088"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1665781" y="4645123"/>
            <a:ext cx="7341660" cy="5432828"/>
          </a:xfrm>
          <a:custGeom>
            <a:avLst/>
            <a:gdLst/>
            <a:ahLst/>
            <a:cxnLst/>
            <a:rect r="r" b="b" t="t" l="l"/>
            <a:pathLst>
              <a:path h="5432828" w="7341660">
                <a:moveTo>
                  <a:pt x="0" y="0"/>
                </a:moveTo>
                <a:lnTo>
                  <a:pt x="7341660" y="0"/>
                </a:lnTo>
                <a:lnTo>
                  <a:pt x="7341660" y="5432828"/>
                </a:lnTo>
                <a:lnTo>
                  <a:pt x="0" y="5432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1793260" y="3966943"/>
            <a:ext cx="9872521" cy="1270635"/>
          </a:xfrm>
          <a:prstGeom prst="rect">
            <a:avLst/>
          </a:prstGeom>
        </p:spPr>
        <p:txBody>
          <a:bodyPr anchor="t" rtlCol="false" tIns="0" lIns="0" bIns="0" rIns="0">
            <a:spAutoFit/>
          </a:bodyPr>
          <a:lstStyle/>
          <a:p>
            <a:pPr algn="l">
              <a:lnSpc>
                <a:spcPts val="5039"/>
              </a:lnSpc>
            </a:pPr>
            <a:r>
              <a:rPr lang="en-US" sz="3599">
                <a:solidFill>
                  <a:srgbClr val="000000"/>
                </a:solidFill>
                <a:latin typeface="Raleway"/>
                <a:ea typeface="Raleway"/>
                <a:cs typeface="Raleway"/>
                <a:sym typeface="Raleway"/>
              </a:rPr>
              <a:t>從新聞報導上都形容台灣交通很差，想藉由資料了解具體發生的狀況</a:t>
            </a:r>
          </a:p>
        </p:txBody>
      </p:sp>
      <p:sp>
        <p:nvSpPr>
          <p:cNvPr name="TextBox 10" id="10"/>
          <p:cNvSpPr txBox="true"/>
          <p:nvPr/>
        </p:nvSpPr>
        <p:spPr>
          <a:xfrm rot="0">
            <a:off x="1793260" y="1946536"/>
            <a:ext cx="10487039" cy="1285875"/>
          </a:xfrm>
          <a:prstGeom prst="rect">
            <a:avLst/>
          </a:prstGeom>
        </p:spPr>
        <p:txBody>
          <a:bodyPr anchor="t" rtlCol="false" tIns="0" lIns="0" bIns="0" rIns="0">
            <a:spAutoFit/>
          </a:bodyPr>
          <a:lstStyle/>
          <a:p>
            <a:pPr algn="ctr">
              <a:lnSpc>
                <a:spcPts val="10500"/>
              </a:lnSpc>
            </a:pPr>
            <a:r>
              <a:rPr lang="en-US" sz="7500">
                <a:solidFill>
                  <a:srgbClr val="000000"/>
                </a:solidFill>
                <a:latin typeface="Fredoka"/>
                <a:ea typeface="Fredoka"/>
                <a:cs typeface="Fredoka"/>
                <a:sym typeface="Fredoka"/>
              </a:rPr>
              <a:t>為何想做這個主題？</a:t>
            </a:r>
          </a:p>
        </p:txBody>
      </p:sp>
      <p:sp>
        <p:nvSpPr>
          <p:cNvPr name="TextBox 11" id="11"/>
          <p:cNvSpPr txBox="true"/>
          <p:nvPr/>
        </p:nvSpPr>
        <p:spPr>
          <a:xfrm rot="0">
            <a:off x="1793260" y="6729077"/>
            <a:ext cx="9872521" cy="632460"/>
          </a:xfrm>
          <a:prstGeom prst="rect">
            <a:avLst/>
          </a:prstGeom>
        </p:spPr>
        <p:txBody>
          <a:bodyPr anchor="t" rtlCol="false" tIns="0" lIns="0" bIns="0" rIns="0">
            <a:spAutoFit/>
          </a:bodyPr>
          <a:lstStyle/>
          <a:p>
            <a:pPr algn="l">
              <a:lnSpc>
                <a:spcPts val="5039"/>
              </a:lnSpc>
            </a:pPr>
            <a:r>
              <a:rPr lang="en-US" sz="3599">
                <a:solidFill>
                  <a:srgbClr val="000000"/>
                </a:solidFill>
                <a:latin typeface="Raleway"/>
                <a:ea typeface="Raleway"/>
                <a:cs typeface="Raleway"/>
                <a:sym typeface="Raleway"/>
              </a:rPr>
              <a:t>整理發生事故的類型知道有哪些方面需要改善</a:t>
            </a:r>
          </a:p>
        </p:txBody>
      </p:sp>
      <p:sp>
        <p:nvSpPr>
          <p:cNvPr name="TextBox 12" id="12"/>
          <p:cNvSpPr txBox="true"/>
          <p:nvPr/>
        </p:nvSpPr>
        <p:spPr>
          <a:xfrm rot="0">
            <a:off x="1793260" y="5542973"/>
            <a:ext cx="9872521" cy="632460"/>
          </a:xfrm>
          <a:prstGeom prst="rect">
            <a:avLst/>
          </a:prstGeom>
        </p:spPr>
        <p:txBody>
          <a:bodyPr anchor="t" rtlCol="false" tIns="0" lIns="0" bIns="0" rIns="0">
            <a:spAutoFit/>
          </a:bodyPr>
          <a:lstStyle/>
          <a:p>
            <a:pPr algn="l">
              <a:lnSpc>
                <a:spcPts val="5039"/>
              </a:lnSpc>
            </a:pPr>
            <a:r>
              <a:rPr lang="en-US" sz="3599">
                <a:solidFill>
                  <a:srgbClr val="000000"/>
                </a:solidFill>
                <a:latin typeface="Raleway"/>
                <a:ea typeface="Raleway"/>
                <a:cs typeface="Raleway"/>
                <a:sym typeface="Raleway"/>
              </a:rPr>
              <a:t>藉由整理發生的地點找出環境是否要改善</a:t>
            </a:r>
          </a:p>
        </p:txBody>
      </p:sp>
      <p:sp>
        <p:nvSpPr>
          <p:cNvPr name="TextBox 13" id="13"/>
          <p:cNvSpPr txBox="true"/>
          <p:nvPr/>
        </p:nvSpPr>
        <p:spPr>
          <a:xfrm rot="0">
            <a:off x="1793260" y="7666337"/>
            <a:ext cx="9872521" cy="1270635"/>
          </a:xfrm>
          <a:prstGeom prst="rect">
            <a:avLst/>
          </a:prstGeom>
        </p:spPr>
        <p:txBody>
          <a:bodyPr anchor="t" rtlCol="false" tIns="0" lIns="0" bIns="0" rIns="0">
            <a:spAutoFit/>
          </a:bodyPr>
          <a:lstStyle/>
          <a:p>
            <a:pPr algn="l">
              <a:lnSpc>
                <a:spcPts val="5039"/>
              </a:lnSpc>
            </a:pPr>
            <a:r>
              <a:rPr lang="en-US" sz="3599">
                <a:solidFill>
                  <a:srgbClr val="E74C3C"/>
                </a:solidFill>
                <a:latin typeface="Raleway"/>
                <a:ea typeface="Raleway"/>
                <a:cs typeface="Raleway"/>
                <a:sym typeface="Raleway"/>
              </a:rPr>
              <a:t>找出各個地區對行人為害最大的事故原因，同使以地點呈現</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1028700" y="1028700"/>
            <a:ext cx="12049493" cy="8229600"/>
            <a:chOff x="0" y="0"/>
            <a:chExt cx="3916088" cy="2674622"/>
          </a:xfrm>
        </p:grpSpPr>
        <p:sp>
          <p:nvSpPr>
            <p:cNvPr name="Freeform 6" id="6"/>
            <p:cNvSpPr/>
            <p:nvPr/>
          </p:nvSpPr>
          <p:spPr>
            <a:xfrm flipH="false" flipV="false" rot="0">
              <a:off x="0" y="0"/>
              <a:ext cx="3916088" cy="2674622"/>
            </a:xfrm>
            <a:custGeom>
              <a:avLst/>
              <a:gdLst/>
              <a:ahLst/>
              <a:cxnLst/>
              <a:rect r="r" b="b" t="t" l="l"/>
              <a:pathLst>
                <a:path h="2674622" w="3916088">
                  <a:moveTo>
                    <a:pt x="32126" y="0"/>
                  </a:moveTo>
                  <a:lnTo>
                    <a:pt x="3883963" y="0"/>
                  </a:lnTo>
                  <a:cubicBezTo>
                    <a:pt x="3901705" y="0"/>
                    <a:pt x="3916088" y="14383"/>
                    <a:pt x="3916088" y="32126"/>
                  </a:cubicBezTo>
                  <a:lnTo>
                    <a:pt x="3916088" y="2642497"/>
                  </a:lnTo>
                  <a:cubicBezTo>
                    <a:pt x="3916088" y="2651017"/>
                    <a:pt x="3912704" y="2659188"/>
                    <a:pt x="3906679" y="2665213"/>
                  </a:cubicBezTo>
                  <a:cubicBezTo>
                    <a:pt x="3900655" y="2671238"/>
                    <a:pt x="3892483" y="2674622"/>
                    <a:pt x="3883963" y="2674622"/>
                  </a:cubicBezTo>
                  <a:lnTo>
                    <a:pt x="32126" y="2674622"/>
                  </a:lnTo>
                  <a:cubicBezTo>
                    <a:pt x="14383" y="2674622"/>
                    <a:pt x="0" y="2660239"/>
                    <a:pt x="0" y="2642497"/>
                  </a:cubicBezTo>
                  <a:lnTo>
                    <a:pt x="0" y="32126"/>
                  </a:lnTo>
                  <a:cubicBezTo>
                    <a:pt x="0" y="23605"/>
                    <a:pt x="3385" y="15434"/>
                    <a:pt x="9409" y="9409"/>
                  </a:cubicBezTo>
                  <a:cubicBezTo>
                    <a:pt x="15434" y="3385"/>
                    <a:pt x="23605" y="0"/>
                    <a:pt x="32126"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3916088"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1665781" y="4645123"/>
            <a:ext cx="7341660" cy="5432828"/>
          </a:xfrm>
          <a:custGeom>
            <a:avLst/>
            <a:gdLst/>
            <a:ahLst/>
            <a:cxnLst/>
            <a:rect r="r" b="b" t="t" l="l"/>
            <a:pathLst>
              <a:path h="5432828" w="7341660">
                <a:moveTo>
                  <a:pt x="0" y="0"/>
                </a:moveTo>
                <a:lnTo>
                  <a:pt x="7341660" y="0"/>
                </a:lnTo>
                <a:lnTo>
                  <a:pt x="7341660" y="5432828"/>
                </a:lnTo>
                <a:lnTo>
                  <a:pt x="0" y="5432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9" id="9"/>
          <p:cNvGrpSpPr/>
          <p:nvPr/>
        </p:nvGrpSpPr>
        <p:grpSpPr>
          <a:xfrm rot="0">
            <a:off x="1845781" y="3174095"/>
            <a:ext cx="2815385" cy="1215708"/>
            <a:chOff x="0" y="0"/>
            <a:chExt cx="741501" cy="320187"/>
          </a:xfrm>
        </p:grpSpPr>
        <p:sp>
          <p:nvSpPr>
            <p:cNvPr name="Freeform 10" id="10"/>
            <p:cNvSpPr/>
            <p:nvPr/>
          </p:nvSpPr>
          <p:spPr>
            <a:xfrm flipH="false" flipV="false" rot="0">
              <a:off x="0" y="0"/>
              <a:ext cx="741501" cy="320187"/>
            </a:xfrm>
            <a:custGeom>
              <a:avLst/>
              <a:gdLst/>
              <a:ahLst/>
              <a:cxnLst/>
              <a:rect r="r" b="b" t="t" l="l"/>
              <a:pathLst>
                <a:path h="320187" w="741501">
                  <a:moveTo>
                    <a:pt x="140243" y="0"/>
                  </a:moveTo>
                  <a:lnTo>
                    <a:pt x="601258" y="0"/>
                  </a:lnTo>
                  <a:cubicBezTo>
                    <a:pt x="638452" y="0"/>
                    <a:pt x="674124" y="14776"/>
                    <a:pt x="700424" y="41076"/>
                  </a:cubicBezTo>
                  <a:cubicBezTo>
                    <a:pt x="726725" y="67377"/>
                    <a:pt x="741501" y="103048"/>
                    <a:pt x="741501" y="140243"/>
                  </a:cubicBezTo>
                  <a:lnTo>
                    <a:pt x="741501" y="179944"/>
                  </a:lnTo>
                  <a:cubicBezTo>
                    <a:pt x="741501" y="257398"/>
                    <a:pt x="678712" y="320187"/>
                    <a:pt x="601258" y="320187"/>
                  </a:cubicBezTo>
                  <a:lnTo>
                    <a:pt x="140243" y="320187"/>
                  </a:lnTo>
                  <a:cubicBezTo>
                    <a:pt x="62789" y="320187"/>
                    <a:pt x="0" y="257398"/>
                    <a:pt x="0" y="179944"/>
                  </a:cubicBezTo>
                  <a:lnTo>
                    <a:pt x="0" y="140243"/>
                  </a:lnTo>
                  <a:cubicBezTo>
                    <a:pt x="0" y="62789"/>
                    <a:pt x="62789" y="0"/>
                    <a:pt x="140243" y="0"/>
                  </a:cubicBezTo>
                  <a:close/>
                </a:path>
              </a:pathLst>
            </a:custGeom>
            <a:solidFill>
              <a:srgbClr val="FFC331"/>
            </a:solidFill>
          </p:spPr>
        </p:sp>
        <p:sp>
          <p:nvSpPr>
            <p:cNvPr name="TextBox 11" id="11"/>
            <p:cNvSpPr txBox="true"/>
            <p:nvPr/>
          </p:nvSpPr>
          <p:spPr>
            <a:xfrm>
              <a:off x="0" y="-114300"/>
              <a:ext cx="741501" cy="434487"/>
            </a:xfrm>
            <a:prstGeom prst="rect">
              <a:avLst/>
            </a:prstGeom>
          </p:spPr>
          <p:txBody>
            <a:bodyPr anchor="ctr" rtlCol="false" tIns="50800" lIns="50800" bIns="50800" rIns="50800"/>
            <a:lstStyle/>
            <a:p>
              <a:pPr algn="l">
                <a:lnSpc>
                  <a:spcPts val="7000"/>
                </a:lnSpc>
              </a:pPr>
              <a:r>
                <a:rPr lang="en-US" sz="5000">
                  <a:solidFill>
                    <a:srgbClr val="000000"/>
                  </a:solidFill>
                  <a:latin typeface="Raleway"/>
                  <a:ea typeface="Raleway"/>
                  <a:cs typeface="Raleway"/>
                  <a:sym typeface="Raleway"/>
                </a:rPr>
                <a:t>資料庫端</a:t>
              </a:r>
            </a:p>
          </p:txBody>
        </p:sp>
      </p:grpSp>
      <p:sp>
        <p:nvSpPr>
          <p:cNvPr name="TextBox 12" id="12"/>
          <p:cNvSpPr txBox="true"/>
          <p:nvPr/>
        </p:nvSpPr>
        <p:spPr>
          <a:xfrm rot="0">
            <a:off x="-1799861" y="1355886"/>
            <a:ext cx="10487039" cy="1285875"/>
          </a:xfrm>
          <a:prstGeom prst="rect">
            <a:avLst/>
          </a:prstGeom>
        </p:spPr>
        <p:txBody>
          <a:bodyPr anchor="t" rtlCol="false" tIns="0" lIns="0" bIns="0" rIns="0">
            <a:spAutoFit/>
          </a:bodyPr>
          <a:lstStyle/>
          <a:p>
            <a:pPr algn="ctr">
              <a:lnSpc>
                <a:spcPts val="10500"/>
              </a:lnSpc>
            </a:pPr>
            <a:r>
              <a:rPr lang="en-US" sz="7500">
                <a:solidFill>
                  <a:srgbClr val="000000"/>
                </a:solidFill>
                <a:latin typeface="Fredoka"/>
                <a:ea typeface="Fredoka"/>
                <a:cs typeface="Fredoka"/>
                <a:sym typeface="Fredoka"/>
              </a:rPr>
              <a:t>流程規劃</a:t>
            </a:r>
          </a:p>
        </p:txBody>
      </p:sp>
      <p:sp>
        <p:nvSpPr>
          <p:cNvPr name="TextBox 13" id="13"/>
          <p:cNvSpPr txBox="true"/>
          <p:nvPr/>
        </p:nvSpPr>
        <p:spPr>
          <a:xfrm rot="0">
            <a:off x="1845781" y="4855462"/>
            <a:ext cx="11868256" cy="1780540"/>
          </a:xfrm>
          <a:prstGeom prst="rect">
            <a:avLst/>
          </a:prstGeom>
        </p:spPr>
        <p:txBody>
          <a:bodyPr anchor="t" rtlCol="false" tIns="0" lIns="0" bIns="0" rIns="0">
            <a:spAutoFit/>
          </a:bodyPr>
          <a:lstStyle/>
          <a:p>
            <a:pPr algn="l" marL="734059" indent="-367030" lvl="1">
              <a:lnSpc>
                <a:spcPts val="4759"/>
              </a:lnSpc>
              <a:buAutoNum type="arabicPeriod" startAt="1"/>
            </a:pPr>
            <a:r>
              <a:rPr lang="en-US" sz="3399">
                <a:solidFill>
                  <a:srgbClr val="000000"/>
                </a:solidFill>
                <a:latin typeface="Noto Sans T Chinese"/>
                <a:ea typeface="Noto Sans T Chinese"/>
                <a:cs typeface="Noto Sans T Chinese"/>
                <a:sym typeface="Noto Sans T Chinese"/>
              </a:rPr>
              <a:t>抓取所需要的資料，放入資料庫中</a:t>
            </a:r>
          </a:p>
          <a:p>
            <a:pPr algn="l" marL="734059" indent="-367030" lvl="1">
              <a:lnSpc>
                <a:spcPts val="4759"/>
              </a:lnSpc>
              <a:buAutoNum type="arabicPeriod" startAt="1"/>
            </a:pPr>
            <a:r>
              <a:rPr lang="en-US" sz="3399">
                <a:solidFill>
                  <a:srgbClr val="000000"/>
                </a:solidFill>
                <a:latin typeface="Noto Sans T Chinese"/>
                <a:ea typeface="Noto Sans T Chinese"/>
                <a:cs typeface="Noto Sans T Chinese"/>
                <a:sym typeface="Noto Sans T Chinese"/>
              </a:rPr>
              <a:t>整理並計算事故的經常發生位置</a:t>
            </a:r>
          </a:p>
          <a:p>
            <a:pPr algn="l" marL="734059" indent="-367030" lvl="1">
              <a:lnSpc>
                <a:spcPts val="4759"/>
              </a:lnSpc>
              <a:buAutoNum type="arabicPeriod" startAt="1"/>
            </a:pPr>
            <a:r>
              <a:rPr lang="en-US" sz="3399">
                <a:solidFill>
                  <a:srgbClr val="000000"/>
                </a:solidFill>
                <a:latin typeface="Noto Sans T Chinese"/>
                <a:ea typeface="Noto Sans T Chinese"/>
                <a:cs typeface="Noto Sans T Chinese"/>
                <a:sym typeface="Noto Sans T Chinese"/>
              </a:rPr>
              <a:t>將位置資訊、一些事故資訊整理在資料表中</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1028700" y="1028700"/>
            <a:ext cx="12049493" cy="8229600"/>
            <a:chOff x="0" y="0"/>
            <a:chExt cx="3916088" cy="2674622"/>
          </a:xfrm>
        </p:grpSpPr>
        <p:sp>
          <p:nvSpPr>
            <p:cNvPr name="Freeform 6" id="6"/>
            <p:cNvSpPr/>
            <p:nvPr/>
          </p:nvSpPr>
          <p:spPr>
            <a:xfrm flipH="false" flipV="false" rot="0">
              <a:off x="0" y="0"/>
              <a:ext cx="3916088" cy="2674622"/>
            </a:xfrm>
            <a:custGeom>
              <a:avLst/>
              <a:gdLst/>
              <a:ahLst/>
              <a:cxnLst/>
              <a:rect r="r" b="b" t="t" l="l"/>
              <a:pathLst>
                <a:path h="2674622" w="3916088">
                  <a:moveTo>
                    <a:pt x="32126" y="0"/>
                  </a:moveTo>
                  <a:lnTo>
                    <a:pt x="3883963" y="0"/>
                  </a:lnTo>
                  <a:cubicBezTo>
                    <a:pt x="3901705" y="0"/>
                    <a:pt x="3916088" y="14383"/>
                    <a:pt x="3916088" y="32126"/>
                  </a:cubicBezTo>
                  <a:lnTo>
                    <a:pt x="3916088" y="2642497"/>
                  </a:lnTo>
                  <a:cubicBezTo>
                    <a:pt x="3916088" y="2651017"/>
                    <a:pt x="3912704" y="2659188"/>
                    <a:pt x="3906679" y="2665213"/>
                  </a:cubicBezTo>
                  <a:cubicBezTo>
                    <a:pt x="3900655" y="2671238"/>
                    <a:pt x="3892483" y="2674622"/>
                    <a:pt x="3883963" y="2674622"/>
                  </a:cubicBezTo>
                  <a:lnTo>
                    <a:pt x="32126" y="2674622"/>
                  </a:lnTo>
                  <a:cubicBezTo>
                    <a:pt x="14383" y="2674622"/>
                    <a:pt x="0" y="2660239"/>
                    <a:pt x="0" y="2642497"/>
                  </a:cubicBezTo>
                  <a:lnTo>
                    <a:pt x="0" y="32126"/>
                  </a:lnTo>
                  <a:cubicBezTo>
                    <a:pt x="0" y="23605"/>
                    <a:pt x="3385" y="15434"/>
                    <a:pt x="9409" y="9409"/>
                  </a:cubicBezTo>
                  <a:cubicBezTo>
                    <a:pt x="15434" y="3385"/>
                    <a:pt x="23605" y="0"/>
                    <a:pt x="32126"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3916088"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1665781" y="4645123"/>
            <a:ext cx="7341660" cy="5432828"/>
          </a:xfrm>
          <a:custGeom>
            <a:avLst/>
            <a:gdLst/>
            <a:ahLst/>
            <a:cxnLst/>
            <a:rect r="r" b="b" t="t" l="l"/>
            <a:pathLst>
              <a:path h="5432828" w="7341660">
                <a:moveTo>
                  <a:pt x="0" y="0"/>
                </a:moveTo>
                <a:lnTo>
                  <a:pt x="7341660" y="0"/>
                </a:lnTo>
                <a:lnTo>
                  <a:pt x="7341660" y="5432828"/>
                </a:lnTo>
                <a:lnTo>
                  <a:pt x="0" y="54328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1799861" y="1355886"/>
            <a:ext cx="10487039" cy="1285875"/>
          </a:xfrm>
          <a:prstGeom prst="rect">
            <a:avLst/>
          </a:prstGeom>
        </p:spPr>
        <p:txBody>
          <a:bodyPr anchor="t" rtlCol="false" tIns="0" lIns="0" bIns="0" rIns="0">
            <a:spAutoFit/>
          </a:bodyPr>
          <a:lstStyle/>
          <a:p>
            <a:pPr algn="ctr">
              <a:lnSpc>
                <a:spcPts val="10500"/>
              </a:lnSpc>
            </a:pPr>
            <a:r>
              <a:rPr lang="en-US" sz="7500">
                <a:solidFill>
                  <a:srgbClr val="000000"/>
                </a:solidFill>
                <a:latin typeface="Fredoka"/>
                <a:ea typeface="Fredoka"/>
                <a:cs typeface="Fredoka"/>
                <a:sym typeface="Fredoka"/>
              </a:rPr>
              <a:t>流程規劃</a:t>
            </a:r>
          </a:p>
        </p:txBody>
      </p:sp>
      <p:grpSp>
        <p:nvGrpSpPr>
          <p:cNvPr name="Group 10" id="10"/>
          <p:cNvGrpSpPr/>
          <p:nvPr/>
        </p:nvGrpSpPr>
        <p:grpSpPr>
          <a:xfrm rot="0">
            <a:off x="1802167" y="3035995"/>
            <a:ext cx="3282983" cy="1215708"/>
            <a:chOff x="0" y="0"/>
            <a:chExt cx="864654" cy="320187"/>
          </a:xfrm>
        </p:grpSpPr>
        <p:sp>
          <p:nvSpPr>
            <p:cNvPr name="Freeform 11" id="11"/>
            <p:cNvSpPr/>
            <p:nvPr/>
          </p:nvSpPr>
          <p:spPr>
            <a:xfrm flipH="false" flipV="false" rot="0">
              <a:off x="0" y="0"/>
              <a:ext cx="864654" cy="320187"/>
            </a:xfrm>
            <a:custGeom>
              <a:avLst/>
              <a:gdLst/>
              <a:ahLst/>
              <a:cxnLst/>
              <a:rect r="r" b="b" t="t" l="l"/>
              <a:pathLst>
                <a:path h="320187" w="864654">
                  <a:moveTo>
                    <a:pt x="120268" y="0"/>
                  </a:moveTo>
                  <a:lnTo>
                    <a:pt x="744386" y="0"/>
                  </a:lnTo>
                  <a:cubicBezTo>
                    <a:pt x="810808" y="0"/>
                    <a:pt x="864654" y="53846"/>
                    <a:pt x="864654" y="120268"/>
                  </a:cubicBezTo>
                  <a:lnTo>
                    <a:pt x="864654" y="199919"/>
                  </a:lnTo>
                  <a:cubicBezTo>
                    <a:pt x="864654" y="266341"/>
                    <a:pt x="810808" y="320187"/>
                    <a:pt x="744386" y="320187"/>
                  </a:cubicBezTo>
                  <a:lnTo>
                    <a:pt x="120268" y="320187"/>
                  </a:lnTo>
                  <a:cubicBezTo>
                    <a:pt x="53846" y="320187"/>
                    <a:pt x="0" y="266341"/>
                    <a:pt x="0" y="199919"/>
                  </a:cubicBezTo>
                  <a:lnTo>
                    <a:pt x="0" y="120268"/>
                  </a:lnTo>
                  <a:cubicBezTo>
                    <a:pt x="0" y="53846"/>
                    <a:pt x="53846" y="0"/>
                    <a:pt x="120268" y="0"/>
                  </a:cubicBezTo>
                  <a:close/>
                </a:path>
              </a:pathLst>
            </a:custGeom>
            <a:solidFill>
              <a:srgbClr val="FFC331"/>
            </a:solidFill>
          </p:spPr>
        </p:sp>
        <p:sp>
          <p:nvSpPr>
            <p:cNvPr name="TextBox 12" id="12"/>
            <p:cNvSpPr txBox="true"/>
            <p:nvPr/>
          </p:nvSpPr>
          <p:spPr>
            <a:xfrm>
              <a:off x="0" y="-114300"/>
              <a:ext cx="864654" cy="434487"/>
            </a:xfrm>
            <a:prstGeom prst="rect">
              <a:avLst/>
            </a:prstGeom>
          </p:spPr>
          <p:txBody>
            <a:bodyPr anchor="ctr" rtlCol="false" tIns="50800" lIns="50800" bIns="50800" rIns="50800"/>
            <a:lstStyle/>
            <a:p>
              <a:pPr algn="l">
                <a:lnSpc>
                  <a:spcPts val="7000"/>
                </a:lnSpc>
              </a:pPr>
              <a:r>
                <a:rPr lang="en-US" sz="5000">
                  <a:solidFill>
                    <a:srgbClr val="000000"/>
                  </a:solidFill>
                  <a:latin typeface="Raleway"/>
                  <a:ea typeface="Raleway"/>
                  <a:cs typeface="Raleway"/>
                  <a:sym typeface="Raleway"/>
                </a:rPr>
                <a:t>應用程式端</a:t>
              </a:r>
            </a:p>
          </p:txBody>
        </p:sp>
      </p:grpSp>
      <p:sp>
        <p:nvSpPr>
          <p:cNvPr name="TextBox 13" id="13"/>
          <p:cNvSpPr txBox="true"/>
          <p:nvPr/>
        </p:nvSpPr>
        <p:spPr>
          <a:xfrm rot="0">
            <a:off x="1599677" y="4575554"/>
            <a:ext cx="8505587" cy="1780540"/>
          </a:xfrm>
          <a:prstGeom prst="rect">
            <a:avLst/>
          </a:prstGeom>
        </p:spPr>
        <p:txBody>
          <a:bodyPr anchor="t" rtlCol="false" tIns="0" lIns="0" bIns="0" rIns="0">
            <a:spAutoFit/>
          </a:bodyPr>
          <a:lstStyle/>
          <a:p>
            <a:pPr algn="l" marL="734059" indent="-367030" lvl="1">
              <a:lnSpc>
                <a:spcPts val="4759"/>
              </a:lnSpc>
              <a:buAutoNum type="arabicPeriod" startAt="1"/>
            </a:pPr>
            <a:r>
              <a:rPr lang="en-US" sz="3399">
                <a:solidFill>
                  <a:srgbClr val="000000"/>
                </a:solidFill>
                <a:latin typeface="Noto Sans T Chinese"/>
                <a:ea typeface="Noto Sans T Chinese"/>
                <a:cs typeface="Noto Sans T Chinese"/>
                <a:sym typeface="Noto Sans T Chinese"/>
              </a:rPr>
              <a:t>抓使用者的位置資料</a:t>
            </a:r>
          </a:p>
          <a:p>
            <a:pPr algn="l" marL="734059" indent="-367030" lvl="1">
              <a:lnSpc>
                <a:spcPts val="4759"/>
              </a:lnSpc>
              <a:buAutoNum type="arabicPeriod" startAt="1"/>
            </a:pPr>
            <a:r>
              <a:rPr lang="en-US" sz="3399">
                <a:solidFill>
                  <a:srgbClr val="000000"/>
                </a:solidFill>
                <a:latin typeface="Noto Sans T Chinese"/>
                <a:ea typeface="Noto Sans T Chinese"/>
                <a:cs typeface="Noto Sans T Chinese"/>
                <a:sym typeface="Noto Sans T Chinese"/>
              </a:rPr>
              <a:t>比對位置是否在事故的經常發生位置附近</a:t>
            </a:r>
          </a:p>
          <a:p>
            <a:pPr algn="l" marL="734059" indent="-367030" lvl="1">
              <a:lnSpc>
                <a:spcPts val="4759"/>
              </a:lnSpc>
              <a:buAutoNum type="arabicPeriod" startAt="1"/>
            </a:pPr>
            <a:r>
              <a:rPr lang="en-US" sz="3399">
                <a:solidFill>
                  <a:srgbClr val="000000"/>
                </a:solidFill>
                <a:latin typeface="Noto Sans T Chinese"/>
                <a:ea typeface="Noto Sans T Chinese"/>
                <a:cs typeface="Noto Sans T Chinese"/>
                <a:sym typeface="Noto Sans T Chinese"/>
              </a:rPr>
              <a:t>對使用者發出提醒</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1028700" y="1028700"/>
            <a:ext cx="15294034" cy="8229600"/>
            <a:chOff x="0" y="0"/>
            <a:chExt cx="4970565" cy="2674622"/>
          </a:xfrm>
        </p:grpSpPr>
        <p:sp>
          <p:nvSpPr>
            <p:cNvPr name="Freeform 6" id="6"/>
            <p:cNvSpPr/>
            <p:nvPr/>
          </p:nvSpPr>
          <p:spPr>
            <a:xfrm flipH="false" flipV="false" rot="0">
              <a:off x="0" y="0"/>
              <a:ext cx="4970565" cy="2674622"/>
            </a:xfrm>
            <a:custGeom>
              <a:avLst/>
              <a:gdLst/>
              <a:ahLst/>
              <a:cxnLst/>
              <a:rect r="r" b="b" t="t" l="l"/>
              <a:pathLst>
                <a:path h="2674622" w="4970565">
                  <a:moveTo>
                    <a:pt x="25310" y="0"/>
                  </a:moveTo>
                  <a:lnTo>
                    <a:pt x="4945255" y="0"/>
                  </a:lnTo>
                  <a:cubicBezTo>
                    <a:pt x="4951968" y="0"/>
                    <a:pt x="4958405" y="2667"/>
                    <a:pt x="4963152" y="7413"/>
                  </a:cubicBezTo>
                  <a:cubicBezTo>
                    <a:pt x="4967899" y="12160"/>
                    <a:pt x="4970565" y="18598"/>
                    <a:pt x="4970565" y="25310"/>
                  </a:cubicBezTo>
                  <a:lnTo>
                    <a:pt x="4970565" y="2649312"/>
                  </a:lnTo>
                  <a:cubicBezTo>
                    <a:pt x="4970565" y="2663291"/>
                    <a:pt x="4959233" y="2674622"/>
                    <a:pt x="4945255" y="2674622"/>
                  </a:cubicBezTo>
                  <a:lnTo>
                    <a:pt x="25310" y="2674622"/>
                  </a:lnTo>
                  <a:cubicBezTo>
                    <a:pt x="11332" y="2674622"/>
                    <a:pt x="0" y="2663291"/>
                    <a:pt x="0" y="2649312"/>
                  </a:cubicBezTo>
                  <a:lnTo>
                    <a:pt x="0" y="25310"/>
                  </a:lnTo>
                  <a:cubicBezTo>
                    <a:pt x="0" y="11332"/>
                    <a:pt x="11332" y="0"/>
                    <a:pt x="2531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4970565" cy="2722247"/>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553089" y="3909613"/>
            <a:ext cx="11284933" cy="3263266"/>
          </a:xfrm>
          <a:prstGeom prst="rect">
            <a:avLst/>
          </a:prstGeom>
        </p:spPr>
        <p:txBody>
          <a:bodyPr anchor="t" rtlCol="false" tIns="0" lIns="0" bIns="0" rIns="0">
            <a:spAutoFit/>
          </a:bodyPr>
          <a:lstStyle/>
          <a:p>
            <a:pPr algn="l" marL="777238" indent="-388619" lvl="1">
              <a:lnSpc>
                <a:spcPts val="8999"/>
              </a:lnSpc>
              <a:buAutoNum type="arabicPeriod" startAt="1"/>
            </a:pPr>
            <a:r>
              <a:rPr lang="en-US" sz="3599">
                <a:solidFill>
                  <a:srgbClr val="000000"/>
                </a:solidFill>
                <a:latin typeface="Raleway"/>
                <a:ea typeface="Raleway"/>
                <a:cs typeface="Raleway"/>
                <a:sym typeface="Raleway"/>
              </a:rPr>
              <a:t>從政府資料開放平台找出台灣的交通事故資料</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利用程式整理資料取出自己需要的欄位</a:t>
            </a:r>
          </a:p>
          <a:p>
            <a:pPr algn="l" marL="777238" indent="-388619" lvl="1">
              <a:lnSpc>
                <a:spcPts val="8999"/>
              </a:lnSpc>
              <a:buAutoNum type="arabicPeriod" startAt="1"/>
            </a:pPr>
            <a:r>
              <a:rPr lang="en-US" sz="3599">
                <a:solidFill>
                  <a:srgbClr val="000000"/>
                </a:solidFill>
                <a:latin typeface="Raleway"/>
                <a:ea typeface="Raleway"/>
                <a:cs typeface="Raleway"/>
                <a:sym typeface="Raleway"/>
              </a:rPr>
              <a:t>將整理好的資料匯入flourish進行視覺化</a:t>
            </a:r>
          </a:p>
        </p:txBody>
      </p:sp>
      <p:sp>
        <p:nvSpPr>
          <p:cNvPr name="TextBox 9" id="9"/>
          <p:cNvSpPr txBox="true"/>
          <p:nvPr/>
        </p:nvSpPr>
        <p:spPr>
          <a:xfrm rot="0">
            <a:off x="-2865044" y="1586017"/>
            <a:ext cx="13666036"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如何執行？</a:t>
            </a:r>
          </a:p>
        </p:txBody>
      </p:sp>
      <p:sp>
        <p:nvSpPr>
          <p:cNvPr name="Freeform 10" id="10"/>
          <p:cNvSpPr/>
          <p:nvPr/>
        </p:nvSpPr>
        <p:spPr>
          <a:xfrm flipH="true" flipV="false" rot="0">
            <a:off x="12838022" y="4244880"/>
            <a:ext cx="4421278" cy="5855998"/>
          </a:xfrm>
          <a:custGeom>
            <a:avLst/>
            <a:gdLst/>
            <a:ahLst/>
            <a:cxnLst/>
            <a:rect r="r" b="b" t="t" l="l"/>
            <a:pathLst>
              <a:path h="5855998" w="4421278">
                <a:moveTo>
                  <a:pt x="4421278" y="0"/>
                </a:moveTo>
                <a:lnTo>
                  <a:pt x="0" y="0"/>
                </a:lnTo>
                <a:lnTo>
                  <a:pt x="0" y="5855998"/>
                </a:lnTo>
                <a:lnTo>
                  <a:pt x="4421278" y="5855998"/>
                </a:lnTo>
                <a:lnTo>
                  <a:pt x="442127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1715452" y="3108177"/>
            <a:ext cx="7428548" cy="762001"/>
          </a:xfrm>
          <a:prstGeom prst="rect">
            <a:avLst/>
          </a:prstGeom>
        </p:spPr>
        <p:txBody>
          <a:bodyPr anchor="t" rtlCol="false" tIns="0" lIns="0" bIns="0" rIns="0">
            <a:spAutoFit/>
          </a:bodyPr>
          <a:lstStyle/>
          <a:p>
            <a:pPr algn="l">
              <a:lnSpc>
                <a:spcPts val="6299"/>
              </a:lnSpc>
            </a:pPr>
            <a:r>
              <a:rPr lang="en-US" sz="4499">
                <a:solidFill>
                  <a:srgbClr val="E74C3C"/>
                </a:solidFill>
                <a:latin typeface="Noto Sans T Chinese"/>
                <a:ea typeface="Noto Sans T Chinese"/>
                <a:cs typeface="Noto Sans T Chinese"/>
                <a:sym typeface="Noto Sans T Chinese"/>
              </a:rPr>
              <a:t>先整理需要的資料看可不可行</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5209807" y="1028700"/>
            <a:ext cx="12059018" cy="8229600"/>
            <a:chOff x="0" y="0"/>
            <a:chExt cx="3919184" cy="2674622"/>
          </a:xfrm>
        </p:grpSpPr>
        <p:sp>
          <p:nvSpPr>
            <p:cNvPr name="Freeform 6" id="6"/>
            <p:cNvSpPr/>
            <p:nvPr/>
          </p:nvSpPr>
          <p:spPr>
            <a:xfrm flipH="false" flipV="false" rot="0">
              <a:off x="0" y="0"/>
              <a:ext cx="3919184" cy="2674622"/>
            </a:xfrm>
            <a:custGeom>
              <a:avLst/>
              <a:gdLst/>
              <a:ahLst/>
              <a:cxnLst/>
              <a:rect r="r" b="b" t="t" l="l"/>
              <a:pathLst>
                <a:path h="2674622" w="3919184">
                  <a:moveTo>
                    <a:pt x="32100" y="0"/>
                  </a:moveTo>
                  <a:lnTo>
                    <a:pt x="3887084" y="0"/>
                  </a:lnTo>
                  <a:cubicBezTo>
                    <a:pt x="3895597" y="0"/>
                    <a:pt x="3903762" y="3382"/>
                    <a:pt x="3909782" y="9402"/>
                  </a:cubicBezTo>
                  <a:cubicBezTo>
                    <a:pt x="3915802" y="15422"/>
                    <a:pt x="3919184" y="23587"/>
                    <a:pt x="3919184" y="32100"/>
                  </a:cubicBezTo>
                  <a:lnTo>
                    <a:pt x="3919184" y="2642522"/>
                  </a:lnTo>
                  <a:cubicBezTo>
                    <a:pt x="3919184" y="2651036"/>
                    <a:pt x="3915802" y="2659200"/>
                    <a:pt x="3909782" y="2665220"/>
                  </a:cubicBezTo>
                  <a:cubicBezTo>
                    <a:pt x="3903762" y="2671240"/>
                    <a:pt x="3895597" y="2674622"/>
                    <a:pt x="3887084" y="2674622"/>
                  </a:cubicBezTo>
                  <a:lnTo>
                    <a:pt x="32100" y="2674622"/>
                  </a:lnTo>
                  <a:cubicBezTo>
                    <a:pt x="23587" y="2674622"/>
                    <a:pt x="15422" y="2671240"/>
                    <a:pt x="9402" y="2665220"/>
                  </a:cubicBezTo>
                  <a:cubicBezTo>
                    <a:pt x="3382" y="2659200"/>
                    <a:pt x="0" y="2651036"/>
                    <a:pt x="0" y="2642522"/>
                  </a:cubicBezTo>
                  <a:lnTo>
                    <a:pt x="0" y="32100"/>
                  </a:lnTo>
                  <a:cubicBezTo>
                    <a:pt x="0" y="23587"/>
                    <a:pt x="3382" y="15422"/>
                    <a:pt x="9402" y="9402"/>
                  </a:cubicBezTo>
                  <a:cubicBezTo>
                    <a:pt x="15422" y="3382"/>
                    <a:pt x="23587" y="0"/>
                    <a:pt x="3210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3919184"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70467" y="3683953"/>
            <a:ext cx="5613242" cy="7459457"/>
          </a:xfrm>
          <a:custGeom>
            <a:avLst/>
            <a:gdLst/>
            <a:ahLst/>
            <a:cxnLst/>
            <a:rect r="r" b="b" t="t" l="l"/>
            <a:pathLst>
              <a:path h="7459457" w="5613242">
                <a:moveTo>
                  <a:pt x="0" y="0"/>
                </a:moveTo>
                <a:lnTo>
                  <a:pt x="5613242" y="0"/>
                </a:lnTo>
                <a:lnTo>
                  <a:pt x="5613242" y="7459458"/>
                </a:lnTo>
                <a:lnTo>
                  <a:pt x="0" y="74594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6207359" y="2095500"/>
            <a:ext cx="9517595" cy="5399487"/>
          </a:xfrm>
          <a:prstGeom prst="rect">
            <a:avLst/>
          </a:prstGeom>
        </p:spPr>
        <p:txBody>
          <a:bodyPr anchor="t" rtlCol="false" tIns="0" lIns="0" bIns="0" rIns="0">
            <a:spAutoFit/>
          </a:bodyPr>
          <a:lstStyle/>
          <a:p>
            <a:pPr algn="l">
              <a:lnSpc>
                <a:spcPts val="4687"/>
              </a:lnSpc>
            </a:pPr>
          </a:p>
          <a:p>
            <a:pPr algn="l" marL="722817" indent="-361409" lvl="1">
              <a:lnSpc>
                <a:spcPts val="3816"/>
              </a:lnSpc>
              <a:buFont typeface="Arial"/>
              <a:buChar char="•"/>
            </a:pPr>
            <a:r>
              <a:rPr lang="en-US" sz="3347">
                <a:solidFill>
                  <a:srgbClr val="000000"/>
                </a:solidFill>
                <a:latin typeface="Raleway"/>
                <a:ea typeface="Raleway"/>
                <a:cs typeface="Raleway"/>
                <a:sym typeface="Raleway"/>
              </a:rPr>
              <a:t>將資料分對象類型點在台灣的地圖上並且能顯示那件事故的詳細資訊</a:t>
            </a:r>
          </a:p>
          <a:p>
            <a:pPr algn="l">
              <a:lnSpc>
                <a:spcPts val="3816"/>
              </a:lnSpc>
            </a:pPr>
            <a:r>
              <a:rPr lang="en-US" sz="3347">
                <a:solidFill>
                  <a:srgbClr val="E74C3C"/>
                </a:solidFill>
                <a:latin typeface="Raleway"/>
                <a:ea typeface="Raleway"/>
                <a:cs typeface="Raleway"/>
                <a:sym typeface="Raleway"/>
              </a:rPr>
              <a:t>-&gt;以使用者是行人的觀點整理資料</a:t>
            </a:r>
          </a:p>
          <a:p>
            <a:pPr algn="l">
              <a:lnSpc>
                <a:spcPts val="3816"/>
              </a:lnSpc>
            </a:pPr>
            <a:r>
              <a:rPr lang="en-US" sz="3347">
                <a:solidFill>
                  <a:srgbClr val="E74C3C"/>
                </a:solidFill>
                <a:latin typeface="Raleway"/>
                <a:ea typeface="Raleway"/>
                <a:cs typeface="Raleway"/>
                <a:sym typeface="Raleway"/>
              </a:rPr>
              <a:t>-&gt;標在圖上的點以地點類型(事故位置大類別名稱)分類(用顏色區分)</a:t>
            </a:r>
          </a:p>
          <a:p>
            <a:pPr algn="l">
              <a:lnSpc>
                <a:spcPts val="3816"/>
              </a:lnSpc>
            </a:pPr>
          </a:p>
          <a:p>
            <a:pPr algn="l" marL="722817" indent="-361409" lvl="1">
              <a:lnSpc>
                <a:spcPts val="3816"/>
              </a:lnSpc>
              <a:buFont typeface="Arial"/>
              <a:buChar char="•"/>
            </a:pPr>
            <a:r>
              <a:rPr lang="en-US" sz="3347">
                <a:solidFill>
                  <a:srgbClr val="000000"/>
                </a:solidFill>
                <a:latin typeface="Raleway"/>
                <a:ea typeface="Raleway"/>
                <a:cs typeface="Raleway"/>
                <a:sym typeface="Raleway"/>
              </a:rPr>
              <a:t>依照縣市分別將各種發生的事故統計程長條圖顯示在選擇的縣市旁</a:t>
            </a:r>
          </a:p>
          <a:p>
            <a:pPr algn="l">
              <a:lnSpc>
                <a:spcPts val="3816"/>
              </a:lnSpc>
            </a:pPr>
            <a:r>
              <a:rPr lang="en-US" sz="3347">
                <a:solidFill>
                  <a:srgbClr val="E74C3C"/>
                </a:solidFill>
                <a:latin typeface="Raleway"/>
                <a:ea typeface="Raleway"/>
                <a:cs typeface="Raleway"/>
                <a:sym typeface="Raleway"/>
              </a:rPr>
              <a:t>-&gt;以行政區為單位整理肇事原因發生的頻率</a:t>
            </a:r>
          </a:p>
          <a:p>
            <a:pPr algn="l">
              <a:lnSpc>
                <a:spcPts val="3816"/>
              </a:lnSpc>
            </a:pPr>
            <a:r>
              <a:rPr lang="en-US" sz="3347">
                <a:solidFill>
                  <a:srgbClr val="E74C3C"/>
                </a:solidFill>
                <a:latin typeface="Raleway"/>
                <a:ea typeface="Raleway"/>
                <a:cs typeface="Raleway"/>
                <a:sym typeface="Raleway"/>
              </a:rPr>
              <a:t>-&gt;主要肇事者-詳細肇事原因-以圓餅圖呈現</a:t>
            </a:r>
          </a:p>
        </p:txBody>
      </p:sp>
      <p:sp>
        <p:nvSpPr>
          <p:cNvPr name="TextBox 10" id="10"/>
          <p:cNvSpPr txBox="true"/>
          <p:nvPr/>
        </p:nvSpPr>
        <p:spPr>
          <a:xfrm rot="0">
            <a:off x="5783709" y="885825"/>
            <a:ext cx="10657824" cy="1285875"/>
          </a:xfrm>
          <a:prstGeom prst="rect">
            <a:avLst/>
          </a:prstGeom>
        </p:spPr>
        <p:txBody>
          <a:bodyPr anchor="t" rtlCol="false" tIns="0" lIns="0" bIns="0" rIns="0">
            <a:spAutoFit/>
          </a:bodyPr>
          <a:lstStyle/>
          <a:p>
            <a:pPr algn="ctr">
              <a:lnSpc>
                <a:spcPts val="10500"/>
              </a:lnSpc>
            </a:pPr>
            <a:r>
              <a:rPr lang="en-US" sz="7500">
                <a:solidFill>
                  <a:srgbClr val="000000"/>
                </a:solidFill>
                <a:latin typeface="Fredoka"/>
                <a:ea typeface="Fredoka"/>
                <a:cs typeface="Fredoka"/>
                <a:sym typeface="Fredoka"/>
              </a:rPr>
              <a:t>想呈現的結果</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1285140" y="1028571"/>
            <a:ext cx="16230600" cy="8229600"/>
            <a:chOff x="0" y="0"/>
            <a:chExt cx="5274950" cy="2674622"/>
          </a:xfrm>
        </p:grpSpPr>
        <p:sp>
          <p:nvSpPr>
            <p:cNvPr name="Freeform 6" id="6"/>
            <p:cNvSpPr/>
            <p:nvPr/>
          </p:nvSpPr>
          <p:spPr>
            <a:xfrm flipH="false" flipV="false" rot="0">
              <a:off x="0" y="0"/>
              <a:ext cx="5274950" cy="2674622"/>
            </a:xfrm>
            <a:custGeom>
              <a:avLst/>
              <a:gdLst/>
              <a:ahLst/>
              <a:cxnLst/>
              <a:rect r="r" b="b" t="t" l="l"/>
              <a:pathLst>
                <a:path h="2674622" w="5274950">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5274950"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3988651" y="2958449"/>
            <a:ext cx="10823576" cy="7328551"/>
          </a:xfrm>
          <a:custGeom>
            <a:avLst/>
            <a:gdLst/>
            <a:ahLst/>
            <a:cxnLst/>
            <a:rect r="r" b="b" t="t" l="l"/>
            <a:pathLst>
              <a:path h="7328551" w="10823576">
                <a:moveTo>
                  <a:pt x="0" y="0"/>
                </a:moveTo>
                <a:lnTo>
                  <a:pt x="10823577" y="0"/>
                </a:lnTo>
                <a:lnTo>
                  <a:pt x="10823577" y="7328551"/>
                </a:lnTo>
                <a:lnTo>
                  <a:pt x="0" y="7328551"/>
                </a:lnTo>
                <a:lnTo>
                  <a:pt x="0" y="0"/>
                </a:lnTo>
                <a:close/>
              </a:path>
            </a:pathLst>
          </a:custGeom>
          <a:blipFill>
            <a:blip r:embed="rId4"/>
            <a:stretch>
              <a:fillRect l="0" t="0" r="0" b="0"/>
            </a:stretch>
          </a:blipFill>
        </p:spPr>
      </p:sp>
      <p:sp>
        <p:nvSpPr>
          <p:cNvPr name="TextBox 9" id="9"/>
          <p:cNvSpPr txBox="true"/>
          <p:nvPr/>
        </p:nvSpPr>
        <p:spPr>
          <a:xfrm rot="0">
            <a:off x="-2649053" y="1580284"/>
            <a:ext cx="13898748"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資料來源</a:t>
            </a:r>
          </a:p>
        </p:txBody>
      </p:sp>
      <p:sp>
        <p:nvSpPr>
          <p:cNvPr name="TextBox 10" id="10"/>
          <p:cNvSpPr txBox="true"/>
          <p:nvPr/>
        </p:nvSpPr>
        <p:spPr>
          <a:xfrm rot="0">
            <a:off x="6718643" y="1874289"/>
            <a:ext cx="9806107" cy="580390"/>
          </a:xfrm>
          <a:prstGeom prst="rect">
            <a:avLst/>
          </a:prstGeom>
        </p:spPr>
        <p:txBody>
          <a:bodyPr anchor="t" rtlCol="false" tIns="0" lIns="0" bIns="0" rIns="0">
            <a:spAutoFit/>
          </a:bodyPr>
          <a:lstStyle/>
          <a:p>
            <a:pPr algn="l" marL="734059" indent="-367030" lvl="1">
              <a:lnSpc>
                <a:spcPts val="4759"/>
              </a:lnSpc>
              <a:buAutoNum type="arabicPeriod" startAt="1"/>
            </a:pPr>
            <a:r>
              <a:rPr lang="en-US" sz="3399">
                <a:solidFill>
                  <a:srgbClr val="000000"/>
                </a:solidFill>
                <a:latin typeface="Noto Sans T Chinese"/>
                <a:ea typeface="Noto Sans T Chinese"/>
                <a:cs typeface="Noto Sans T Chinese"/>
                <a:sym typeface="Noto Sans T Chinese"/>
              </a:rPr>
              <a:t>政府資料開放平台-112年</a:t>
            </a:r>
            <a:r>
              <a:rPr lang="en-US" sz="3399" u="sng">
                <a:solidFill>
                  <a:srgbClr val="000000"/>
                </a:solidFill>
                <a:latin typeface="Noto Sans T Chinese"/>
                <a:ea typeface="Noto Sans T Chinese"/>
                <a:cs typeface="Noto Sans T Chinese"/>
                <a:sym typeface="Noto Sans T Chinese"/>
                <a:hlinkClick r:id="rId5" tooltip="https://data.gov.tw/dataset/167905"/>
              </a:rPr>
              <a:t>傷亡道路交通事故資料</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895B2"/>
        </a:solidFill>
      </p:bgPr>
    </p:bg>
    <p:spTree>
      <p:nvGrpSpPr>
        <p:cNvPr id="1" name=""/>
        <p:cNvGrpSpPr/>
        <p:nvPr/>
      </p:nvGrpSpPr>
      <p:grpSpPr>
        <a:xfrm>
          <a:off x="0" y="0"/>
          <a:ext cx="0" cy="0"/>
          <a:chOff x="0" y="0"/>
          <a:chExt cx="0" cy="0"/>
        </a:xfrm>
      </p:grpSpPr>
      <p:sp>
        <p:nvSpPr>
          <p:cNvPr name="Freeform 2" id="2"/>
          <p:cNvSpPr/>
          <p:nvPr/>
        </p:nvSpPr>
        <p:spPr>
          <a:xfrm flipH="false" flipV="false" rot="0">
            <a:off x="5209807" y="-309859"/>
            <a:ext cx="7868385" cy="10906460"/>
          </a:xfrm>
          <a:custGeom>
            <a:avLst/>
            <a:gdLst/>
            <a:ahLst/>
            <a:cxnLst/>
            <a:rect r="r" b="b" t="t" l="l"/>
            <a:pathLst>
              <a:path h="10906460" w="7868385">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3" id="3"/>
          <p:cNvSpPr/>
          <p:nvPr/>
        </p:nvSpPr>
        <p:spPr>
          <a:xfrm flipH="false" flipV="false" rot="0">
            <a:off x="-2649053"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sp>
        <p:nvSpPr>
          <p:cNvPr name="Freeform 4" id="4"/>
          <p:cNvSpPr/>
          <p:nvPr/>
        </p:nvSpPr>
        <p:spPr>
          <a:xfrm flipH="false" flipV="false" rot="0">
            <a:off x="13068668" y="-309601"/>
            <a:ext cx="7868385" cy="10906460"/>
          </a:xfrm>
          <a:custGeom>
            <a:avLst/>
            <a:gdLst/>
            <a:ahLst/>
            <a:cxnLst/>
            <a:rect r="r" b="b" t="t" l="l"/>
            <a:pathLst>
              <a:path h="10906460" w="7868385">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45125" r="-101160" b="0"/>
            </a:stretch>
          </a:blipFill>
        </p:spPr>
      </p:sp>
      <p:grpSp>
        <p:nvGrpSpPr>
          <p:cNvPr name="Group 5" id="5"/>
          <p:cNvGrpSpPr/>
          <p:nvPr/>
        </p:nvGrpSpPr>
        <p:grpSpPr>
          <a:xfrm rot="0">
            <a:off x="1285140" y="1028571"/>
            <a:ext cx="16230600" cy="8229600"/>
            <a:chOff x="0" y="0"/>
            <a:chExt cx="5274950" cy="2674622"/>
          </a:xfrm>
        </p:grpSpPr>
        <p:sp>
          <p:nvSpPr>
            <p:cNvPr name="Freeform 6" id="6"/>
            <p:cNvSpPr/>
            <p:nvPr/>
          </p:nvSpPr>
          <p:spPr>
            <a:xfrm flipH="false" flipV="false" rot="0">
              <a:off x="0" y="0"/>
              <a:ext cx="5274950" cy="2674622"/>
            </a:xfrm>
            <a:custGeom>
              <a:avLst/>
              <a:gdLst/>
              <a:ahLst/>
              <a:cxnLst/>
              <a:rect r="r" b="b" t="t" l="l"/>
              <a:pathLst>
                <a:path h="2674622" w="5274950">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sp>
        <p:sp>
          <p:nvSpPr>
            <p:cNvPr name="TextBox 7" id="7"/>
            <p:cNvSpPr txBox="true"/>
            <p:nvPr/>
          </p:nvSpPr>
          <p:spPr>
            <a:xfrm>
              <a:off x="0" y="-47625"/>
              <a:ext cx="5274950" cy="27222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285140" y="2948472"/>
            <a:ext cx="14833337" cy="6802848"/>
          </a:xfrm>
          <a:custGeom>
            <a:avLst/>
            <a:gdLst/>
            <a:ahLst/>
            <a:cxnLst/>
            <a:rect r="r" b="b" t="t" l="l"/>
            <a:pathLst>
              <a:path h="6802848" w="14833337">
                <a:moveTo>
                  <a:pt x="0" y="0"/>
                </a:moveTo>
                <a:lnTo>
                  <a:pt x="14833336" y="0"/>
                </a:lnTo>
                <a:lnTo>
                  <a:pt x="14833336" y="6802848"/>
                </a:lnTo>
                <a:lnTo>
                  <a:pt x="0" y="6802848"/>
                </a:lnTo>
                <a:lnTo>
                  <a:pt x="0" y="0"/>
                </a:lnTo>
                <a:close/>
              </a:path>
            </a:pathLst>
          </a:custGeom>
          <a:blipFill>
            <a:blip r:embed="rId4"/>
            <a:stretch>
              <a:fillRect l="0" t="0" r="0" b="0"/>
            </a:stretch>
          </a:blipFill>
        </p:spPr>
      </p:sp>
      <p:sp>
        <p:nvSpPr>
          <p:cNvPr name="TextBox 9" id="9"/>
          <p:cNvSpPr txBox="true"/>
          <p:nvPr/>
        </p:nvSpPr>
        <p:spPr>
          <a:xfrm rot="0">
            <a:off x="-2649053" y="1580284"/>
            <a:ext cx="13898748" cy="1111250"/>
          </a:xfrm>
          <a:prstGeom prst="rect">
            <a:avLst/>
          </a:prstGeom>
        </p:spPr>
        <p:txBody>
          <a:bodyPr anchor="t" rtlCol="false" tIns="0" lIns="0" bIns="0" rIns="0">
            <a:spAutoFit/>
          </a:bodyPr>
          <a:lstStyle/>
          <a:p>
            <a:pPr algn="ctr">
              <a:lnSpc>
                <a:spcPts val="9100"/>
              </a:lnSpc>
            </a:pPr>
            <a:r>
              <a:rPr lang="en-US" sz="6500">
                <a:solidFill>
                  <a:srgbClr val="000000"/>
                </a:solidFill>
                <a:latin typeface="Fredoka"/>
                <a:ea typeface="Fredoka"/>
                <a:cs typeface="Fredoka"/>
                <a:sym typeface="Fredoka"/>
              </a:rPr>
              <a:t>參考實例</a:t>
            </a:r>
          </a:p>
        </p:txBody>
      </p:sp>
      <p:sp>
        <p:nvSpPr>
          <p:cNvPr name="TextBox 10" id="10"/>
          <p:cNvSpPr txBox="true"/>
          <p:nvPr/>
        </p:nvSpPr>
        <p:spPr>
          <a:xfrm rot="0">
            <a:off x="6402348" y="2111144"/>
            <a:ext cx="5483304" cy="580390"/>
          </a:xfrm>
          <a:prstGeom prst="rect">
            <a:avLst/>
          </a:prstGeom>
        </p:spPr>
        <p:txBody>
          <a:bodyPr anchor="t" rtlCol="false" tIns="0" lIns="0" bIns="0" rIns="0">
            <a:spAutoFit/>
          </a:bodyPr>
          <a:lstStyle/>
          <a:p>
            <a:pPr algn="l" marL="734059" indent="-367030" lvl="1">
              <a:lnSpc>
                <a:spcPts val="4759"/>
              </a:lnSpc>
              <a:buAutoNum type="arabicPeriod" startAt="1"/>
            </a:pPr>
            <a:r>
              <a:rPr lang="en-US" sz="3399">
                <a:solidFill>
                  <a:srgbClr val="000000"/>
                </a:solidFill>
                <a:latin typeface="Noto Sans T Chinese"/>
                <a:ea typeface="Noto Sans T Chinese"/>
                <a:cs typeface="Noto Sans T Chinese"/>
                <a:sym typeface="Noto Sans T Chinese"/>
              </a:rPr>
              <a:t>能夠整理出事故所在地點</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DAGYtLCfJ7Y</dc:identifier>
  <dcterms:modified xsi:type="dcterms:W3CDTF">2011-08-01T06:04:30Z</dcterms:modified>
  <cp:revision>1</cp:revision>
  <dc:title>專題-台灣事故地圖</dc:title>
</cp:coreProperties>
</file>

<file path=docProps/thumbnail.jpeg>
</file>